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FC4B8-DE7E-4691-91A8-7DB1BDFB8FA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A43B-A9EF-4C6A-BDAD-76F3703E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4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0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8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7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8356-8E83-41D3-8A32-A41E7027389D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1CC6-BD72-45D6-B983-B67F737F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stock-photo-fresh-green-grapevine-frame-47702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5"/>
          <a:stretch>
            <a:fillRect/>
          </a:stretch>
        </p:blipFill>
        <p:spPr bwMode="auto">
          <a:xfrm>
            <a:off x="0" y="0"/>
            <a:ext cx="9144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-18535" y="1134687"/>
            <a:ext cx="9162535" cy="1989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Bài</a:t>
            </a:r>
            <a:r>
              <a:rPr lang="en-US" sz="3600" b="1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 27</a:t>
            </a:r>
            <a:r>
              <a:rPr lang="en-US" sz="3600" b="1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 panose="020B7200000000000000" pitchFamily="34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600" b="1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MỐI GHÉP ĐỘNG</a:t>
            </a:r>
          </a:p>
        </p:txBody>
      </p:sp>
      <p:pic>
        <p:nvPicPr>
          <p:cNvPr id="14340" name="Picture 10" descr="KhopDongMo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21063"/>
            <a:ext cx="40386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BanLe_M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5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2339975" y="115888"/>
            <a:ext cx="4492625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Củng cố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23938" y="58738"/>
            <a:ext cx="75612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FF0000"/>
                </a:solidFill>
              </a:rPr>
              <a:t>Hãy vẽ sơ đồ phân loại mối ghép?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847" y="2584450"/>
            <a:ext cx="3740136" cy="2356718"/>
            <a:chOff x="1369265" y="3119259"/>
            <a:chExt cx="3740136" cy="2356718"/>
          </a:xfrm>
          <a:solidFill>
            <a:srgbClr val="99FF99"/>
          </a:solidFill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9265" y="3861841"/>
              <a:ext cx="1695564" cy="1614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100" dirty="0" err="1" smtClean="0">
                  <a:solidFill>
                    <a:srgbClr val="FF0000"/>
                  </a:solidFill>
                </a:rPr>
                <a:t>Mối</a:t>
              </a:r>
              <a:r>
                <a:rPr lang="en-US" altLang="en-US" sz="31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100" dirty="0" err="1" smtClean="0">
                  <a:solidFill>
                    <a:srgbClr val="FF0000"/>
                  </a:solidFill>
                </a:rPr>
                <a:t>ghép</a:t>
              </a:r>
              <a:endParaRPr lang="en-US" altLang="en-US" sz="3100" dirty="0" smtClean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100" dirty="0" err="1">
                  <a:solidFill>
                    <a:srgbClr val="FF0000"/>
                  </a:solidFill>
                </a:rPr>
                <a:t>t</a:t>
              </a:r>
              <a:r>
                <a:rPr lang="en-US" altLang="en-US" sz="3100" dirty="0" err="1" smtClean="0">
                  <a:solidFill>
                    <a:srgbClr val="FF0000"/>
                  </a:solidFill>
                </a:rPr>
                <a:t>háo</a:t>
              </a:r>
              <a:r>
                <a:rPr lang="en-US" altLang="en-US" sz="31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100" dirty="0" err="1" smtClean="0">
                  <a:solidFill>
                    <a:srgbClr val="FF0000"/>
                  </a:solidFill>
                </a:rPr>
                <a:t>được</a:t>
              </a:r>
              <a:endParaRPr lang="en-US" altLang="en-US" sz="31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52421" y="3974241"/>
              <a:ext cx="1856980" cy="15017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 smtClean="0">
                  <a:solidFill>
                    <a:srgbClr val="FF0000"/>
                  </a:solidFill>
                </a:rPr>
                <a:t>Mối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ghép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 smtClean="0">
                  <a:solidFill>
                    <a:srgbClr val="FF0000"/>
                  </a:solidFill>
                </a:rPr>
                <a:t>không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tháo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 smtClean="0">
                  <a:solidFill>
                    <a:srgbClr val="FF0000"/>
                  </a:solidFill>
                </a:rPr>
                <a:t>được</a:t>
              </a:r>
              <a:endParaRPr lang="en-US" altLang="en-US" sz="3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H="1">
              <a:off x="2243009" y="3119259"/>
              <a:ext cx="810807" cy="7230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3193894" y="3119259"/>
              <a:ext cx="967337" cy="8184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</p:grp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2817813" y="152400"/>
            <a:ext cx="3498850" cy="6000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</a:rPr>
              <a:t>Các loại mối ghép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51025" y="4953000"/>
            <a:ext cx="1935163" cy="1754188"/>
            <a:chOff x="704926" y="3372895"/>
            <a:chExt cx="1935143" cy="1753380"/>
          </a:xfrm>
        </p:grpSpPr>
        <p:sp>
          <p:nvSpPr>
            <p:cNvPr id="27662" name="Rectangle 8"/>
            <p:cNvSpPr>
              <a:spLocks noChangeArrowheads="1"/>
            </p:cNvSpPr>
            <p:nvPr/>
          </p:nvSpPr>
          <p:spPr bwMode="auto">
            <a:xfrm>
              <a:off x="704926" y="4005637"/>
              <a:ext cx="1935143" cy="1120638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>
                  <a:solidFill>
                    <a:srgbClr val="FF0000"/>
                  </a:solidFill>
                </a:rPr>
                <a:t>Mối ghép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>
                  <a:solidFill>
                    <a:srgbClr val="FF0000"/>
                  </a:solidFill>
                </a:rPr>
                <a:t>đinh tán</a:t>
              </a:r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H="1">
              <a:off x="1672497" y="3372895"/>
              <a:ext cx="1" cy="628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23875" y="752475"/>
            <a:ext cx="7823200" cy="1831975"/>
            <a:chOff x="574632" y="1451922"/>
            <a:chExt cx="7823467" cy="1832998"/>
          </a:xfrm>
        </p:grpSpPr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574632" y="2159174"/>
              <a:ext cx="2373127" cy="112574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>
                  <a:solidFill>
                    <a:srgbClr val="FF0000"/>
                  </a:solidFill>
                </a:rPr>
                <a:t>Mối ghép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>
                  <a:solidFill>
                    <a:srgbClr val="FF0000"/>
                  </a:solidFill>
                </a:rPr>
                <a:t>cố định</a:t>
              </a:r>
            </a:p>
          </p:txBody>
        </p:sp>
        <p:sp>
          <p:nvSpPr>
            <p:cNvPr id="27659" name="Rectangle 31"/>
            <p:cNvSpPr>
              <a:spLocks noChangeArrowheads="1"/>
            </p:cNvSpPr>
            <p:nvPr/>
          </p:nvSpPr>
          <p:spPr bwMode="auto">
            <a:xfrm>
              <a:off x="4908774" y="2040526"/>
              <a:ext cx="3489325" cy="44608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>
                  <a:solidFill>
                    <a:srgbClr val="FF0000"/>
                  </a:solidFill>
                </a:rPr>
                <a:t>Mối ghép động</a:t>
              </a:r>
            </a:p>
          </p:txBody>
        </p:sp>
        <p:sp>
          <p:nvSpPr>
            <p:cNvPr id="27660" name="Line 38"/>
            <p:cNvSpPr>
              <a:spLocks noChangeShapeType="1"/>
            </p:cNvSpPr>
            <p:nvPr/>
          </p:nvSpPr>
          <p:spPr bwMode="auto">
            <a:xfrm flipH="1">
              <a:off x="1761196" y="1474114"/>
              <a:ext cx="2522296" cy="566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39"/>
            <p:cNvSpPr>
              <a:spLocks noChangeShapeType="1"/>
            </p:cNvSpPr>
            <p:nvPr/>
          </p:nvSpPr>
          <p:spPr bwMode="auto">
            <a:xfrm>
              <a:off x="5048442" y="1451922"/>
              <a:ext cx="1739427" cy="597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99265" y="4034403"/>
            <a:ext cx="3685030" cy="2392215"/>
            <a:chOff x="1133865" y="2913965"/>
            <a:chExt cx="3036519" cy="2392215"/>
          </a:xfrm>
          <a:solidFill>
            <a:srgbClr val="FFD0B9"/>
          </a:solidFill>
        </p:grpSpPr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1133865" y="3758335"/>
              <a:ext cx="1349246" cy="15478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 smtClean="0">
                  <a:solidFill>
                    <a:srgbClr val="FF0000"/>
                  </a:solidFill>
                </a:rPr>
                <a:t>Mối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ghép</a:t>
              </a:r>
              <a:endParaRPr lang="en-US" altLang="en-US" sz="3000" dirty="0" smtClean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>
                  <a:solidFill>
                    <a:srgbClr val="FF0000"/>
                  </a:solidFill>
                </a:rPr>
                <a:t>p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it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tông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-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smtClean="0">
                  <a:solidFill>
                    <a:srgbClr val="FF0000"/>
                  </a:solidFill>
                </a:rPr>
                <a:t>xi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lanh</a:t>
              </a:r>
              <a:endParaRPr lang="en-US" altLang="en-US" sz="3000" dirty="0" smtClean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3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2759901" y="3782610"/>
              <a:ext cx="1410483" cy="148665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 smtClean="0">
                  <a:solidFill>
                    <a:srgbClr val="FF0000"/>
                  </a:solidFill>
                </a:rPr>
                <a:t>Mối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ghép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000" dirty="0" err="1">
                  <a:solidFill>
                    <a:srgbClr val="FF0000"/>
                  </a:solidFill>
                </a:rPr>
                <a:t>s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óng</a:t>
              </a:r>
              <a:r>
                <a:rPr lang="en-US" altLang="en-US" sz="3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rgbClr val="FF0000"/>
                  </a:solidFill>
                </a:rPr>
                <a:t>trượt</a:t>
              </a:r>
              <a:endParaRPr lang="en-US" altLang="en-US" sz="3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H="1">
              <a:off x="1840184" y="2921407"/>
              <a:ext cx="380989" cy="7912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2221174" y="2913965"/>
              <a:ext cx="966972" cy="7987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81408" y="1786588"/>
            <a:ext cx="4069140" cy="2255257"/>
            <a:chOff x="2524645" y="3243269"/>
            <a:chExt cx="2402486" cy="2255257"/>
          </a:xfrm>
          <a:solidFill>
            <a:srgbClr val="99FF99"/>
          </a:solidFill>
        </p:grpSpPr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2524645" y="3886555"/>
              <a:ext cx="1036443" cy="16119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300" dirty="0" err="1" smtClean="0">
                  <a:solidFill>
                    <a:srgbClr val="FF0000"/>
                  </a:solidFill>
                </a:rPr>
                <a:t>Khớp</a:t>
              </a: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300" dirty="0" err="1" smtClean="0">
                  <a:solidFill>
                    <a:srgbClr val="FF0000"/>
                  </a:solidFill>
                </a:rPr>
                <a:t>tịnh</a:t>
              </a: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err="1" smtClean="0">
                  <a:solidFill>
                    <a:srgbClr val="FF0000"/>
                  </a:solidFill>
                </a:rPr>
                <a:t>tiến</a:t>
              </a:r>
              <a:endParaRPr lang="en-US" altLang="en-US" sz="33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4315534" y="3976946"/>
              <a:ext cx="611597" cy="15215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err="1" smtClean="0">
                  <a:solidFill>
                    <a:srgbClr val="FF0000"/>
                  </a:solidFill>
                </a:rPr>
                <a:t>Khớp</a:t>
              </a:r>
              <a:r>
                <a:rPr lang="en-US" altLang="en-US" sz="33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300" dirty="0" smtClean="0">
                  <a:solidFill>
                    <a:srgbClr val="FF0000"/>
                  </a:solidFill>
                </a:rPr>
                <a:t>quay</a:t>
              </a: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>
              <a:off x="3074438" y="3243269"/>
              <a:ext cx="602222" cy="59765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744951" y="3243269"/>
              <a:ext cx="788815" cy="73367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US" sz="3300"/>
            </a:p>
          </p:txBody>
        </p:sp>
      </p:grpSp>
    </p:spTree>
    <p:extLst>
      <p:ext uri="{BB962C8B-B14F-4D97-AF65-F5344CB8AC3E}">
        <p14:creationId xmlns:p14="http://schemas.microsoft.com/office/powerpoint/2010/main" val="427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BA591-89CD-4145-9D96-F3F7707923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pic>
        <p:nvPicPr>
          <p:cNvPr id="28675" name="Picture 6" descr="so0186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25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525713" y="784225"/>
            <a:ext cx="4168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8000"/>
                </a:solidFill>
              </a:rPr>
              <a:t>HƯỚNG DẪN VỀ NHÀ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04800" y="2379663"/>
            <a:ext cx="861060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i="1" dirty="0" err="1" smtClean="0">
                <a:solidFill>
                  <a:srgbClr val="000099"/>
                </a:solidFill>
              </a:rPr>
              <a:t>Học</a:t>
            </a:r>
            <a:r>
              <a:rPr lang="en-US" altLang="en-US" sz="3600" i="1" dirty="0" smtClean="0">
                <a:solidFill>
                  <a:srgbClr val="000099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000099"/>
                </a:solidFill>
              </a:rPr>
              <a:t>bài</a:t>
            </a:r>
            <a:endParaRPr lang="en-US" altLang="en-US" sz="3600" i="1" dirty="0" smtClean="0">
              <a:solidFill>
                <a:srgbClr val="000099"/>
              </a:solidFill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i="1" dirty="0" err="1" smtClean="0">
                <a:solidFill>
                  <a:srgbClr val="000099"/>
                </a:solidFill>
              </a:rPr>
              <a:t>Xem</a:t>
            </a:r>
            <a:r>
              <a:rPr lang="en-US" altLang="en-US" sz="3600" i="1" dirty="0" smtClean="0">
                <a:solidFill>
                  <a:srgbClr val="000099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000099"/>
                </a:solidFill>
              </a:rPr>
              <a:t>trước</a:t>
            </a:r>
            <a:r>
              <a:rPr lang="en-US" altLang="en-US" sz="3600" i="1" dirty="0" smtClean="0">
                <a:solidFill>
                  <a:srgbClr val="000099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000099"/>
                </a:solidFill>
              </a:rPr>
              <a:t>bài</a:t>
            </a:r>
            <a:r>
              <a:rPr lang="en-US" altLang="en-US" sz="3600" i="1" dirty="0" smtClean="0">
                <a:solidFill>
                  <a:srgbClr val="000099"/>
                </a:solidFill>
              </a:rPr>
              <a:t> 29</a:t>
            </a:r>
            <a:endParaRPr lang="en-US" altLang="en-US" sz="3600" i="1" dirty="0">
              <a:solidFill>
                <a:srgbClr val="000099"/>
              </a:solidFill>
            </a:endParaRPr>
          </a:p>
        </p:txBody>
      </p:sp>
      <p:pic>
        <p:nvPicPr>
          <p:cNvPr id="28678" name="Picture 350" descr="Asian l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013"/>
            <a:ext cx="154781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50" descr="Asian l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2" descr="dandilion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3513"/>
            <a:ext cx="20145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2" descr="dandilion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5775"/>
            <a:ext cx="17907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463" y="90805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I.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Thế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nào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là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mối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ghép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động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?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5363" name="Text Box 31"/>
          <p:cNvSpPr txBox="1">
            <a:spLocks noChangeArrowheads="1"/>
          </p:cNvSpPr>
          <p:nvPr/>
        </p:nvSpPr>
        <p:spPr bwMode="auto">
          <a:xfrm>
            <a:off x="720725" y="0"/>
            <a:ext cx="77390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</a:rPr>
              <a:t>Bài 27: Mối ghép động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8938" y="1841500"/>
            <a:ext cx="8632825" cy="10826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smtClean="0">
                <a:solidFill>
                  <a:srgbClr val="00B050"/>
                </a:solidFill>
              </a:rPr>
              <a:t>Em hãy cho biết chiếc ghế xếp gồm mấy </a:t>
            </a:r>
            <a:r>
              <a:rPr lang="en-US" altLang="en-US" sz="3600" b="1" u="sng" smtClean="0">
                <a:solidFill>
                  <a:srgbClr val="00B050"/>
                </a:solidFill>
              </a:rPr>
              <a:t>chi tiết</a:t>
            </a:r>
            <a:r>
              <a:rPr lang="en-US" altLang="en-US" sz="3600" b="1" smtClean="0">
                <a:solidFill>
                  <a:srgbClr val="00B050"/>
                </a:solidFill>
              </a:rPr>
              <a:t> ghép với nhau ?</a:t>
            </a:r>
          </a:p>
        </p:txBody>
      </p:sp>
      <p:pic>
        <p:nvPicPr>
          <p:cNvPr id="6" name="Picture 27" descr="ghexepghe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2058" b="7143"/>
          <a:stretch>
            <a:fillRect/>
          </a:stretch>
        </p:blipFill>
        <p:spPr bwMode="auto">
          <a:xfrm>
            <a:off x="476250" y="3254375"/>
            <a:ext cx="30765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724150" y="3235325"/>
            <a:ext cx="5932488" cy="3481388"/>
            <a:chOff x="2153" y="1364"/>
            <a:chExt cx="4213" cy="3183"/>
          </a:xfrm>
        </p:grpSpPr>
        <p:grpSp>
          <p:nvGrpSpPr>
            <p:cNvPr id="15379" name="Group 28"/>
            <p:cNvGrpSpPr>
              <a:grpSpLocks/>
            </p:cNvGrpSpPr>
            <p:nvPr/>
          </p:nvGrpSpPr>
          <p:grpSpPr bwMode="auto">
            <a:xfrm>
              <a:off x="3024" y="1968"/>
              <a:ext cx="2400" cy="2208"/>
              <a:chOff x="3024" y="1632"/>
              <a:chExt cx="2736" cy="2592"/>
            </a:xfrm>
          </p:grpSpPr>
          <p:pic>
            <p:nvPicPr>
              <p:cNvPr id="15390" name="Picture 9" descr="gx_chansa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8" r="51596"/>
              <a:stretch>
                <a:fillRect/>
              </a:stretch>
            </p:blipFill>
            <p:spPr bwMode="auto">
              <a:xfrm>
                <a:off x="3360" y="2352"/>
                <a:ext cx="275" cy="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1" name="Picture 10" descr="gx_chantruo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93" t="9221" r="50443" b="6836"/>
              <a:stretch>
                <a:fillRect/>
              </a:stretch>
            </p:blipFill>
            <p:spPr bwMode="auto">
              <a:xfrm>
                <a:off x="3984" y="1776"/>
                <a:ext cx="829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2" name="Picture 13" descr="gx_chansa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8" r="51596"/>
              <a:stretch>
                <a:fillRect/>
              </a:stretch>
            </p:blipFill>
            <p:spPr bwMode="auto">
              <a:xfrm>
                <a:off x="3709" y="2016"/>
                <a:ext cx="275" cy="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Picture 11" descr="GX_ma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8" t="29207" r="20000" b="24191"/>
              <a:stretch>
                <a:fillRect/>
              </a:stretch>
            </p:blipFill>
            <p:spPr bwMode="auto">
              <a:xfrm rot="-3796406">
                <a:off x="4656" y="2256"/>
                <a:ext cx="9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Picture 12" descr="GX_mo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82" t="25664" r="15636" b="24779"/>
              <a:stretch>
                <a:fillRect/>
              </a:stretch>
            </p:blipFill>
            <p:spPr bwMode="auto">
              <a:xfrm>
                <a:off x="4176" y="37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5" name="Picture 14" descr="GX_mo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82" t="25664" r="15636" b="24779"/>
              <a:stretch>
                <a:fillRect/>
              </a:stretch>
            </p:blipFill>
            <p:spPr bwMode="auto">
              <a:xfrm>
                <a:off x="3696" y="36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6" name="Picture 15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50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7" name="Picture 16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460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17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4608" y="379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18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4896" y="369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19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5376" y="326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20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4896" y="316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2" name="Picture 21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5232" y="34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3" name="Picture 22" descr="GX_din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7" t="36530" r="48907" b="48859"/>
              <a:stretch>
                <a:fillRect/>
              </a:stretch>
            </p:blipFill>
            <p:spPr bwMode="auto">
              <a:xfrm>
                <a:off x="4800" y="34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4" name="Oval 25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2736" cy="2592"/>
              </a:xfrm>
              <a:prstGeom prst="ellips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5107" y="1699"/>
              <a:ext cx="125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mặt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ghế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3939" y="1364"/>
              <a:ext cx="163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chân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trước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340" y="1476"/>
              <a:ext cx="1504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chân</a:t>
              </a:r>
              <a:r>
                <a:rPr lang="en-US" sz="3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sau</a:t>
              </a:r>
              <a:endPara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2153" y="4004"/>
              <a:ext cx="179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thanh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truyền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4896" y="3936"/>
              <a:ext cx="123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đinh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tán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5" name="Line 36"/>
            <p:cNvSpPr>
              <a:spLocks noChangeShapeType="1"/>
            </p:cNvSpPr>
            <p:nvPr/>
          </p:nvSpPr>
          <p:spPr bwMode="auto">
            <a:xfrm>
              <a:off x="3222" y="1968"/>
              <a:ext cx="426" cy="67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37"/>
            <p:cNvSpPr>
              <a:spLocks noChangeShapeType="1"/>
            </p:cNvSpPr>
            <p:nvPr/>
          </p:nvSpPr>
          <p:spPr bwMode="auto">
            <a:xfrm flipH="1">
              <a:off x="4368" y="1872"/>
              <a:ext cx="240" cy="76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38"/>
            <p:cNvSpPr>
              <a:spLocks noChangeShapeType="1"/>
            </p:cNvSpPr>
            <p:nvPr/>
          </p:nvSpPr>
          <p:spPr bwMode="auto">
            <a:xfrm flipH="1">
              <a:off x="4896" y="2208"/>
              <a:ext cx="576" cy="48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39"/>
            <p:cNvSpPr>
              <a:spLocks noChangeShapeType="1"/>
            </p:cNvSpPr>
            <p:nvPr/>
          </p:nvSpPr>
          <p:spPr bwMode="auto">
            <a:xfrm flipV="1">
              <a:off x="3456" y="3888"/>
              <a:ext cx="624" cy="19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0"/>
            <p:cNvSpPr>
              <a:spLocks noChangeShapeType="1"/>
            </p:cNvSpPr>
            <p:nvPr/>
          </p:nvSpPr>
          <p:spPr bwMode="auto">
            <a:xfrm flipH="1" flipV="1">
              <a:off x="4896" y="3767"/>
              <a:ext cx="48" cy="31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Rectangle 4"/>
          <p:cNvSpPr txBox="1">
            <a:spLocks noChangeArrowheads="1"/>
          </p:cNvSpPr>
          <p:nvPr/>
        </p:nvSpPr>
        <p:spPr>
          <a:xfrm>
            <a:off x="239713" y="1692275"/>
            <a:ext cx="8432800" cy="1058863"/>
          </a:xfrm>
          <a:prstGeom prst="rect">
            <a:avLst/>
          </a:prstGeom>
          <a:noFill/>
        </p:spPr>
        <p:txBody>
          <a:bodyPr lIns="0" rIns="0"/>
          <a:lstStyle>
            <a:lvl1pPr marL="90488" indent="-90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2588"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738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300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1863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3890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/>
            </a:pPr>
            <a:r>
              <a:rPr lang="en-US" altLang="en-US" sz="3600" b="1" smtClean="0">
                <a:solidFill>
                  <a:srgbClr val="00B050"/>
                </a:solidFill>
                <a:cs typeface="Calibri" panose="020F0502020204030204" pitchFamily="34" charset="0"/>
              </a:rPr>
              <a:t>Khi gập ghế lại và mở ghế ra, tại các mối ghép A, B, C, D các chi tiết chuyển động như thế nào?</a:t>
            </a:r>
            <a:endParaRPr lang="en-US" altLang="en-US" sz="2800" b="1" smtClean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/>
            </a:pPr>
            <a:endParaRPr lang="en-US" altLang="en-US" sz="360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19100" y="3567113"/>
            <a:ext cx="8253413" cy="2998787"/>
            <a:chOff x="462756" y="3451743"/>
            <a:chExt cx="8253413" cy="2998788"/>
          </a:xfrm>
        </p:grpSpPr>
        <p:grpSp>
          <p:nvGrpSpPr>
            <p:cNvPr id="15369" name="Group 56"/>
            <p:cNvGrpSpPr>
              <a:grpSpLocks/>
            </p:cNvGrpSpPr>
            <p:nvPr/>
          </p:nvGrpSpPr>
          <p:grpSpPr bwMode="auto">
            <a:xfrm>
              <a:off x="462756" y="3451743"/>
              <a:ext cx="8253413" cy="2998788"/>
              <a:chOff x="238962" y="3287735"/>
              <a:chExt cx="8253413" cy="2998788"/>
            </a:xfrm>
          </p:grpSpPr>
          <p:pic>
            <p:nvPicPr>
              <p:cNvPr id="15373" name="Picture 65" descr="GheXep_Move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363" y="3287735"/>
                <a:ext cx="5434012" cy="299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Picture 7" descr="ghexepghep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89" r="22058"/>
              <a:stretch>
                <a:fillRect/>
              </a:stretch>
            </p:blipFill>
            <p:spPr bwMode="auto">
              <a:xfrm>
                <a:off x="238962" y="3440135"/>
                <a:ext cx="2819400" cy="272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5" name="TextBox 62"/>
              <p:cNvSpPr txBox="1">
                <a:spLocks noChangeArrowheads="1"/>
              </p:cNvSpPr>
              <p:nvPr/>
            </p:nvSpPr>
            <p:spPr bwMode="auto">
              <a:xfrm>
                <a:off x="1782468" y="4843429"/>
                <a:ext cx="251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5376" name="TextBox 65"/>
              <p:cNvSpPr txBox="1">
                <a:spLocks noChangeArrowheads="1"/>
              </p:cNvSpPr>
              <p:nvPr/>
            </p:nvSpPr>
            <p:spPr bwMode="auto">
              <a:xfrm>
                <a:off x="1690507" y="4354883"/>
                <a:ext cx="251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15377" name="TextBox 66"/>
              <p:cNvSpPr txBox="1">
                <a:spLocks noChangeArrowheads="1"/>
              </p:cNvSpPr>
              <p:nvPr/>
            </p:nvSpPr>
            <p:spPr bwMode="auto">
              <a:xfrm>
                <a:off x="1428950" y="4677569"/>
                <a:ext cx="251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15378" name="TextBox 68"/>
              <p:cNvSpPr txBox="1">
                <a:spLocks noChangeArrowheads="1"/>
              </p:cNvSpPr>
              <p:nvPr/>
            </p:nvSpPr>
            <p:spPr bwMode="auto">
              <a:xfrm>
                <a:off x="979683" y="4622761"/>
                <a:ext cx="251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C</a:t>
                </a:r>
              </a:p>
            </p:txBody>
          </p:sp>
        </p:grpSp>
        <p:grpSp>
          <p:nvGrpSpPr>
            <p:cNvPr id="15370" name="Group 57"/>
            <p:cNvGrpSpPr>
              <a:grpSpLocks/>
            </p:cNvGrpSpPr>
            <p:nvPr/>
          </p:nvGrpSpPr>
          <p:grpSpPr bwMode="auto">
            <a:xfrm>
              <a:off x="5996592" y="4379912"/>
              <a:ext cx="529704" cy="923330"/>
              <a:chOff x="1483470" y="4137217"/>
              <a:chExt cx="529704" cy="923330"/>
            </a:xfrm>
          </p:grpSpPr>
          <p:sp>
            <p:nvSpPr>
              <p:cNvPr id="15371" name="TextBox 58"/>
              <p:cNvSpPr txBox="1">
                <a:spLocks noChangeArrowheads="1"/>
              </p:cNvSpPr>
              <p:nvPr/>
            </p:nvSpPr>
            <p:spPr bwMode="auto">
              <a:xfrm>
                <a:off x="1684658" y="4598882"/>
                <a:ext cx="328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5372" name="TextBox 59"/>
              <p:cNvSpPr txBox="1">
                <a:spLocks noChangeArrowheads="1"/>
              </p:cNvSpPr>
              <p:nvPr/>
            </p:nvSpPr>
            <p:spPr bwMode="auto">
              <a:xfrm>
                <a:off x="1483470" y="4137217"/>
                <a:ext cx="328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861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  <p:bldP spid="5" grpId="1" build="p"/>
      <p:bldP spid="64" grpId="0"/>
      <p:bldP spid="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07950" y="981075"/>
            <a:ext cx="5992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I.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Thế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nào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là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mối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ghép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động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?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7411" name="Text Box 31"/>
          <p:cNvSpPr txBox="1">
            <a:spLocks noChangeArrowheads="1"/>
          </p:cNvSpPr>
          <p:nvPr/>
        </p:nvSpPr>
        <p:spPr bwMode="auto">
          <a:xfrm>
            <a:off x="720725" y="0"/>
            <a:ext cx="77390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</a:rPr>
              <a:t>Bài 27: Mối ghép động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188" y="1808163"/>
            <a:ext cx="8064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-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Mối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ghép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động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là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các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chi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tiết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được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ghép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có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sự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chuyển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động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tương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đối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với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nhau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.</a:t>
            </a:r>
            <a:endParaRPr lang="en-US" sz="3600" kern="10" dirty="0">
              <a:ln w="19050">
                <a:noFill/>
                <a:round/>
                <a:headEnd/>
                <a:tailEnd/>
              </a:ln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88" y="3019425"/>
            <a:ext cx="84248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-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Công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dụng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để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ghép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các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chi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tiết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thành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cơ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cấu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như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khớp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tịnh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tiến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,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khớp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quay,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khớp</a:t>
            </a:r>
            <a:r>
              <a:rPr lang="en-US" sz="3600" kern="0" dirty="0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 </a:t>
            </a:r>
            <a:r>
              <a:rPr lang="en-US" sz="3600" kern="0" dirty="0" err="1">
                <a:ln w="19050">
                  <a:noFill/>
                  <a:round/>
                  <a:headEnd/>
                  <a:tailEnd/>
                </a:ln>
                <a:solidFill>
                  <a:srgbClr val="002060"/>
                </a:solidFill>
              </a:rPr>
              <a:t>cầu</a:t>
            </a:r>
            <a:endParaRPr lang="en-US" sz="3600" kern="10" dirty="0">
              <a:ln w="19050">
                <a:noFill/>
                <a:round/>
                <a:headEnd/>
                <a:tailEnd/>
              </a:ln>
              <a:solidFill>
                <a:srgbClr val="00206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348038" y="5013325"/>
            <a:ext cx="4319587" cy="1439863"/>
            <a:chOff x="727074" y="3501008"/>
            <a:chExt cx="8253414" cy="2998788"/>
          </a:xfrm>
        </p:grpSpPr>
        <p:pic>
          <p:nvPicPr>
            <p:cNvPr id="17417" name="Picture 41" descr="GheXep_M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75" y="3501008"/>
              <a:ext cx="5434013" cy="299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7" descr="ghexepghep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9" r="22058"/>
            <a:stretch>
              <a:fillRect/>
            </a:stretch>
          </p:blipFill>
          <p:spPr bwMode="auto">
            <a:xfrm>
              <a:off x="727074" y="3653408"/>
              <a:ext cx="28194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9625" y="3257550"/>
            <a:ext cx="6553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00B050"/>
                </a:solidFill>
              </a:rPr>
              <a:t>Công dụng của mối ghép động?</a:t>
            </a:r>
          </a:p>
        </p:txBody>
      </p:sp>
      <p:pic>
        <p:nvPicPr>
          <p:cNvPr id="10" name="Picture 15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71638"/>
            <a:ext cx="636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" descr="KhopDongMo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975" y="198438"/>
            <a:ext cx="33766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BanLe_Mo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8575"/>
            <a:ext cx="3533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GheXep_M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265113"/>
            <a:ext cx="33766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KhopTruotM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5400"/>
            <a:ext cx="27479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7" descr="Guong_GiaGhep_M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481513"/>
            <a:ext cx="22764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55"/>
          <p:cNvSpPr>
            <a:spLocks noChangeArrowheads="1"/>
          </p:cNvSpPr>
          <p:nvPr/>
        </p:nvSpPr>
        <p:spPr bwMode="auto">
          <a:xfrm>
            <a:off x="4537075" y="90488"/>
            <a:ext cx="4141788" cy="24955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039" name="Rectangle 56"/>
          <p:cNvSpPr>
            <a:spLocks noChangeArrowheads="1"/>
          </p:cNvSpPr>
          <p:nvPr/>
        </p:nvSpPr>
        <p:spPr bwMode="auto">
          <a:xfrm>
            <a:off x="250825" y="90488"/>
            <a:ext cx="4416425" cy="24955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155575" y="2049463"/>
            <a:ext cx="4554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B050"/>
                </a:solidFill>
              </a:rPr>
              <a:t>Các loại khớp tịnh tiến </a:t>
            </a:r>
          </a:p>
        </p:txBody>
      </p:sp>
      <p:sp>
        <p:nvSpPr>
          <p:cNvPr id="88125" name="Text Box 61"/>
          <p:cNvSpPr txBox="1">
            <a:spLocks noChangeArrowheads="1"/>
          </p:cNvSpPr>
          <p:nvPr/>
        </p:nvSpPr>
        <p:spPr bwMode="auto">
          <a:xfrm>
            <a:off x="4489450" y="2049463"/>
            <a:ext cx="431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</a:rPr>
              <a:t>Các loại khớp quay </a:t>
            </a:r>
          </a:p>
        </p:txBody>
      </p:sp>
      <p:sp>
        <p:nvSpPr>
          <p:cNvPr id="2" name="Text Box 68"/>
          <p:cNvSpPr txBox="1">
            <a:spLocks noChangeArrowheads="1"/>
          </p:cNvSpPr>
          <p:nvPr/>
        </p:nvSpPr>
        <p:spPr bwMode="auto">
          <a:xfrm>
            <a:off x="4710113" y="4918075"/>
            <a:ext cx="196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b="1">
                <a:solidFill>
                  <a:srgbClr val="00B050"/>
                </a:solidFill>
              </a:rPr>
              <a:t>Khớp cầu</a:t>
            </a:r>
          </a:p>
        </p:txBody>
      </p:sp>
      <p:sp>
        <p:nvSpPr>
          <p:cNvPr id="13" name="Rectangle 2"/>
          <p:cNvSpPr txBox="1">
            <a:spLocks noChangeAspect="1" noChangeArrowheads="1"/>
          </p:cNvSpPr>
          <p:nvPr/>
        </p:nvSpPr>
        <p:spPr bwMode="auto">
          <a:xfrm>
            <a:off x="3092450" y="6075363"/>
            <a:ext cx="41052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500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Giá</a:t>
            </a:r>
            <a:r>
              <a:rPr lang="en-US" sz="3500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500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gương</a:t>
            </a:r>
            <a:r>
              <a:rPr lang="en-US" sz="3500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500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xe</a:t>
            </a:r>
            <a:r>
              <a:rPr lang="en-US" sz="3500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500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máy</a:t>
            </a:r>
            <a:r>
              <a:rPr lang="en-US" sz="3500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852738"/>
            <a:ext cx="410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 Bao diêm, ngăn kéo….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67250" y="2863850"/>
            <a:ext cx="442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Bản lề cửa, trục xe đạp</a:t>
            </a:r>
          </a:p>
        </p:txBody>
      </p:sp>
    </p:spTree>
    <p:extLst>
      <p:ext uri="{BB962C8B-B14F-4D97-AF65-F5344CB8AC3E}">
        <p14:creationId xmlns:p14="http://schemas.microsoft.com/office/powerpoint/2010/main" val="35152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9" grpId="0" animBg="1"/>
      <p:bldP spid="88122" grpId="0"/>
      <p:bldP spid="88125" grpId="0"/>
      <p:bldP spid="2" grpId="0"/>
      <p:bldP spid="13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1"/>
          <p:cNvSpPr txBox="1">
            <a:spLocks noChangeArrowheads="1"/>
          </p:cNvSpPr>
          <p:nvPr/>
        </p:nvSpPr>
        <p:spPr bwMode="auto">
          <a:xfrm>
            <a:off x="720725" y="0"/>
            <a:ext cx="77390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</a:rPr>
              <a:t>Bài 27: Mối ghép động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1114425"/>
            <a:ext cx="51196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7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II. </a:t>
            </a:r>
            <a:r>
              <a:rPr lang="en-US" sz="37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Các</a:t>
            </a:r>
            <a:r>
              <a:rPr lang="en-US" sz="37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7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loại</a:t>
            </a:r>
            <a:r>
              <a:rPr lang="en-US" sz="37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7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khớp</a:t>
            </a:r>
            <a:r>
              <a:rPr lang="en-US" sz="3700" b="1" kern="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 </a:t>
            </a:r>
            <a:r>
              <a:rPr lang="en-US" sz="37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động</a:t>
            </a:r>
            <a:endParaRPr lang="en-US" sz="3700" b="1" kern="10" dirty="0">
              <a:ln w="19050">
                <a:noFill/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1738313"/>
            <a:ext cx="384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700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1. </a:t>
            </a:r>
            <a:r>
              <a:rPr lang="en-US" sz="3700" kern="0" dirty="0" err="1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Khớp</a:t>
            </a:r>
            <a:r>
              <a:rPr lang="en-US" sz="3700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 </a:t>
            </a:r>
            <a:r>
              <a:rPr lang="en-US" sz="3700" kern="0" dirty="0" err="1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tịnh</a:t>
            </a:r>
            <a:r>
              <a:rPr lang="en-US" sz="3700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 </a:t>
            </a:r>
            <a:r>
              <a:rPr lang="en-US" sz="3700" kern="0" dirty="0" err="1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tiến</a:t>
            </a:r>
            <a:endParaRPr lang="en-US" sz="3700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0888" y="2362200"/>
            <a:ext cx="24844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700" i="1" kern="0" dirty="0" err="1">
                <a:ln w="19050">
                  <a:noFill/>
                  <a:round/>
                  <a:headEnd/>
                  <a:tailEnd/>
                </a:ln>
                <a:solidFill>
                  <a:srgbClr val="7030A0"/>
                </a:solidFill>
              </a:rPr>
              <a:t>a.Cấu</a:t>
            </a:r>
            <a:r>
              <a:rPr lang="en-US" sz="3700" i="1" kern="0" dirty="0">
                <a:ln w="19050">
                  <a:noFill/>
                  <a:round/>
                  <a:headEnd/>
                  <a:tailEnd/>
                </a:ln>
                <a:solidFill>
                  <a:srgbClr val="7030A0"/>
                </a:solidFill>
              </a:rPr>
              <a:t> </a:t>
            </a:r>
            <a:r>
              <a:rPr lang="en-US" sz="3700" i="1" kern="0" dirty="0" err="1">
                <a:ln w="19050">
                  <a:noFill/>
                  <a:round/>
                  <a:headEnd/>
                  <a:tailEnd/>
                </a:ln>
                <a:solidFill>
                  <a:srgbClr val="7030A0"/>
                </a:solidFill>
              </a:rPr>
              <a:t>tạo</a:t>
            </a:r>
            <a:endParaRPr lang="en-US" sz="3700" i="1" kern="10" dirty="0">
              <a:ln w="19050">
                <a:noFill/>
                <a:round/>
                <a:headEnd/>
                <a:tailEnd/>
              </a:ln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4950" y="3698875"/>
            <a:ext cx="8497888" cy="2749550"/>
            <a:chOff x="234949" y="3698545"/>
            <a:chExt cx="8498673" cy="2749880"/>
          </a:xfrm>
        </p:grpSpPr>
        <p:pic>
          <p:nvPicPr>
            <p:cNvPr id="19464" name="Picture 3" descr="khopdong_ghep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3474">
              <a:off x="1472362" y="3698545"/>
              <a:ext cx="1546311" cy="232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221037" y="4120897"/>
              <a:ext cx="1325409" cy="47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</a:rPr>
                <a:t>Xi lanh</a:t>
              </a:r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 flipH="1">
              <a:off x="2657474" y="4356856"/>
              <a:ext cx="732549" cy="116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3144838" y="4767010"/>
              <a:ext cx="1247444" cy="47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</a:rPr>
                <a:t>Pit tông</a:t>
              </a:r>
            </a:p>
          </p:txBody>
        </p:sp>
        <p:sp>
          <p:nvSpPr>
            <p:cNvPr id="19468" name="Line 7"/>
            <p:cNvSpPr>
              <a:spLocks noChangeShapeType="1"/>
            </p:cNvSpPr>
            <p:nvPr/>
          </p:nvSpPr>
          <p:spPr bwMode="auto">
            <a:xfrm flipH="1" flipV="1">
              <a:off x="2306637" y="4774369"/>
              <a:ext cx="935583" cy="116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Hộp_Văn_Bản 12"/>
            <p:cNvSpPr txBox="1">
              <a:spLocks noChangeArrowheads="1"/>
            </p:cNvSpPr>
            <p:nvPr/>
          </p:nvSpPr>
          <p:spPr bwMode="auto">
            <a:xfrm>
              <a:off x="234949" y="5976685"/>
              <a:ext cx="3601021" cy="47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6600"/>
                  </a:solidFill>
                </a:rPr>
                <a:t>Mối ghép pittông - xilanh</a:t>
              </a:r>
            </a:p>
          </p:txBody>
        </p:sp>
        <p:pic>
          <p:nvPicPr>
            <p:cNvPr id="19470" name="Picture 12" descr="khoptruot_ghep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663" y="4435016"/>
              <a:ext cx="2524125" cy="107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5051425" y="4024060"/>
              <a:ext cx="1869542" cy="47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6600CC"/>
                  </a:solidFill>
                </a:rPr>
                <a:t>Rãnh trượt</a:t>
              </a:r>
            </a:p>
          </p:txBody>
        </p:sp>
        <p:sp>
          <p:nvSpPr>
            <p:cNvPr id="19472" name="Text Box 15"/>
            <p:cNvSpPr txBox="1">
              <a:spLocks noChangeArrowheads="1"/>
            </p:cNvSpPr>
            <p:nvPr/>
          </p:nvSpPr>
          <p:spPr bwMode="auto">
            <a:xfrm>
              <a:off x="4800599" y="4539997"/>
              <a:ext cx="2048213" cy="47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6600CC"/>
                  </a:solidFill>
                </a:rPr>
                <a:t>Sống trượt</a:t>
              </a:r>
            </a:p>
          </p:txBody>
        </p:sp>
        <p:sp>
          <p:nvSpPr>
            <p:cNvPr id="19473" name="Line 16"/>
            <p:cNvSpPr>
              <a:spLocks noChangeShapeType="1"/>
            </p:cNvSpPr>
            <p:nvPr/>
          </p:nvSpPr>
          <p:spPr bwMode="auto">
            <a:xfrm>
              <a:off x="6564313" y="4310920"/>
              <a:ext cx="867363" cy="418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>
              <a:off x="6259513" y="4756956"/>
              <a:ext cx="555502" cy="267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Text Box 13"/>
            <p:cNvSpPr txBox="1">
              <a:spLocks noChangeArrowheads="1"/>
            </p:cNvSpPr>
            <p:nvPr/>
          </p:nvSpPr>
          <p:spPr bwMode="auto">
            <a:xfrm>
              <a:off x="4211637" y="5892547"/>
              <a:ext cx="4521985" cy="47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6600CC"/>
                  </a:solidFill>
                </a:rPr>
                <a:t>Mối ghép sống trượt-rãnh trượt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50925" y="2925763"/>
            <a:ext cx="6991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</a:rPr>
              <a:t>Em hãy nêu cấu tạo của khớp tịnh tiến?</a:t>
            </a:r>
          </a:p>
        </p:txBody>
      </p:sp>
    </p:spTree>
    <p:extLst>
      <p:ext uri="{BB962C8B-B14F-4D97-AF65-F5344CB8AC3E}">
        <p14:creationId xmlns:p14="http://schemas.microsoft.com/office/powerpoint/2010/main" val="36241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677988" y="1341438"/>
            <a:ext cx="6049962" cy="2819400"/>
            <a:chOff x="2031770" y="1096806"/>
            <a:chExt cx="6050764" cy="2820128"/>
          </a:xfrm>
        </p:grpSpPr>
        <p:pic>
          <p:nvPicPr>
            <p:cNvPr id="20498" name="Picture 24" descr="KhopDongMov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096806"/>
              <a:ext cx="4086598" cy="282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6" descr="KhopTruotMov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770" y="1124744"/>
              <a:ext cx="3428301" cy="225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Rectangle 56"/>
            <p:cNvSpPr>
              <a:spLocks noChangeArrowheads="1"/>
            </p:cNvSpPr>
            <p:nvPr/>
          </p:nvSpPr>
          <p:spPr bwMode="auto">
            <a:xfrm>
              <a:off x="2051720" y="1124744"/>
              <a:ext cx="5787088" cy="27921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.VnTime" pitchFamily="34" charset="0"/>
              </a:endParaRPr>
            </a:p>
          </p:txBody>
        </p:sp>
      </p:grp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30175" y="3800475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600">
                <a:solidFill>
                  <a:srgbClr val="0000FF"/>
                </a:solidFill>
              </a:rPr>
              <a:t>Mối ghép pittông - xi lanh có các mặt tiếp xúc là..............................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- Mối ghép sống trượt - rãnh trượt có các mặt tiếp xúc là ....................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23888" y="4821238"/>
            <a:ext cx="481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các mặt trụ tròn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263775" y="5902325"/>
            <a:ext cx="350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các mặt phẳng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4775" y="80963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50"/>
                </a:solidFill>
              </a:rPr>
              <a:t>Điền các cụm từ: Các mặt trụ tròn, các mặt phẳng vào chỗ …. 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17500" y="1400175"/>
            <a:ext cx="8145463" cy="2400300"/>
            <a:chOff x="387209" y="1772816"/>
            <a:chExt cx="8145231" cy="2400300"/>
          </a:xfrm>
        </p:grpSpPr>
        <p:pic>
          <p:nvPicPr>
            <p:cNvPr id="20488" name="Picture 8" descr="pitongxl_th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0" t="3052" r="35185" b="3052"/>
            <a:stretch>
              <a:fillRect/>
            </a:stretch>
          </p:blipFill>
          <p:spPr bwMode="auto">
            <a:xfrm>
              <a:off x="5868144" y="1772816"/>
              <a:ext cx="1087438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4" descr="khoptruot_ghepthao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2" t="17578" r="12843" b="8127"/>
            <a:stretch>
              <a:fillRect/>
            </a:stretch>
          </p:blipFill>
          <p:spPr bwMode="auto">
            <a:xfrm>
              <a:off x="1600944" y="2801516"/>
              <a:ext cx="23622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0" name="Group 44"/>
            <p:cNvGrpSpPr>
              <a:grpSpLocks/>
            </p:cNvGrpSpPr>
            <p:nvPr/>
          </p:nvGrpSpPr>
          <p:grpSpPr bwMode="auto">
            <a:xfrm>
              <a:off x="2591544" y="2001416"/>
              <a:ext cx="3581400" cy="1314450"/>
              <a:chOff x="2591544" y="2001416"/>
              <a:chExt cx="3581400" cy="1314450"/>
            </a:xfrm>
          </p:grpSpPr>
          <p:sp>
            <p:nvSpPr>
              <p:cNvPr id="20493" name="Line 11"/>
              <p:cNvSpPr>
                <a:spLocks noChangeShapeType="1"/>
              </p:cNvSpPr>
              <p:nvPr/>
            </p:nvSpPr>
            <p:spPr bwMode="auto">
              <a:xfrm flipH="1" flipV="1">
                <a:off x="4725144" y="2458616"/>
                <a:ext cx="1447800" cy="5715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11"/>
              <p:cNvSpPr>
                <a:spLocks noChangeShapeType="1"/>
              </p:cNvSpPr>
              <p:nvPr/>
            </p:nvSpPr>
            <p:spPr bwMode="auto">
              <a:xfrm flipH="1" flipV="1">
                <a:off x="4725144" y="2458616"/>
                <a:ext cx="1447800" cy="1143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Text Box 12"/>
              <p:cNvSpPr txBox="1">
                <a:spLocks noChangeArrowheads="1"/>
              </p:cNvSpPr>
              <p:nvPr/>
            </p:nvSpPr>
            <p:spPr bwMode="auto">
              <a:xfrm>
                <a:off x="3277344" y="2001416"/>
                <a:ext cx="25685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</a:rPr>
                  <a:t>Bề mặt tiếp xúc</a:t>
                </a:r>
              </a:p>
            </p:txBody>
          </p:sp>
          <p:sp>
            <p:nvSpPr>
              <p:cNvPr id="20496" name="Line 11"/>
              <p:cNvSpPr>
                <a:spLocks noChangeShapeType="1"/>
              </p:cNvSpPr>
              <p:nvPr/>
            </p:nvSpPr>
            <p:spPr bwMode="auto">
              <a:xfrm flipV="1">
                <a:off x="3277344" y="2515766"/>
                <a:ext cx="1295400" cy="8001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11"/>
              <p:cNvSpPr>
                <a:spLocks noChangeShapeType="1"/>
              </p:cNvSpPr>
              <p:nvPr/>
            </p:nvSpPr>
            <p:spPr bwMode="auto">
              <a:xfrm flipV="1">
                <a:off x="2591544" y="2572916"/>
                <a:ext cx="1828800" cy="51435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1" name="Hộp_Văn_Bản 12"/>
            <p:cNvSpPr txBox="1">
              <a:spLocks noChangeArrowheads="1"/>
            </p:cNvSpPr>
            <p:nvPr/>
          </p:nvSpPr>
          <p:spPr bwMode="auto">
            <a:xfrm>
              <a:off x="7060071" y="1972751"/>
              <a:ext cx="14723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030A0"/>
                  </a:solidFill>
                </a:rPr>
                <a:t>Mối ghép pittông - xilanh</a:t>
              </a:r>
            </a:p>
          </p:txBody>
        </p:sp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>
              <a:off x="387209" y="2029266"/>
              <a:ext cx="167644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6600CC"/>
                  </a:solidFill>
                </a:rPr>
                <a:t>Mối ghép sống trượt-rãnh trượt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7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146175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b.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Đặc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 </a:t>
            </a:r>
            <a:r>
              <a:rPr lang="en-US" sz="3600" b="1" kern="0" dirty="0" err="1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điểm</a:t>
            </a:r>
            <a:r>
              <a:rPr lang="en-US" sz="3600" b="1" kern="0" dirty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</a:rPr>
              <a:t>: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8138"/>
            <a:ext cx="91440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tịnh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quỹ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giống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nhau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Chịu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mòn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endParaRPr lang="vi-VN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95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1" name="Picture 2" descr="https://www.upvehicle.com/wp-content/uploads/2020/09/Allison-X-4520-24-cylin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6213"/>
            <a:ext cx="8382000" cy="6224587"/>
          </a:xfrm>
          <a:noFill/>
        </p:spPr>
      </p:pic>
    </p:spTree>
    <p:extLst>
      <p:ext uri="{BB962C8B-B14F-4D97-AF65-F5344CB8AC3E}">
        <p14:creationId xmlns:p14="http://schemas.microsoft.com/office/powerpoint/2010/main" val="24860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113"/>
            <a:ext cx="70945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93663" y="3971925"/>
            <a:ext cx="8928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DỤNG CỤ ĐỂ GIA CÔNG CÓ SỬ DỤNG MỐI GHÉP SAU KHI THỰC HÀNH XONG.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738" y="4941888"/>
            <a:ext cx="84248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00B050"/>
                </a:solidFill>
              </a:rPr>
              <a:t>Khi thực hành </a:t>
            </a:r>
            <a:r>
              <a:rPr lang="en-US" altLang="en-US" sz="3600" b="1">
                <a:solidFill>
                  <a:srgbClr val="00B050"/>
                </a:solidFill>
              </a:rPr>
              <a:t>gia công xong </a:t>
            </a:r>
            <a:r>
              <a:rPr lang="vi-VN" altLang="en-US" sz="3600" b="1">
                <a:solidFill>
                  <a:srgbClr val="00B050"/>
                </a:solidFill>
              </a:rPr>
              <a:t>cần tuân theo quy trình về vệ sinh môi trường như</a:t>
            </a:r>
            <a:r>
              <a:rPr lang="en-US" altLang="en-US" sz="3600" b="1">
                <a:solidFill>
                  <a:srgbClr val="00B050"/>
                </a:solidFill>
              </a:rPr>
              <a:t> thế nào?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2738" y="4941888"/>
            <a:ext cx="8359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BIỆN PHÁP </a:t>
            </a:r>
            <a:r>
              <a:rPr lang="vi-VN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ẢO </a:t>
            </a:r>
            <a:r>
              <a:rPr lang="vi-VN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Ệ </a:t>
            </a:r>
            <a:r>
              <a:rPr lang="vi-VN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M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ÔI </a:t>
            </a:r>
            <a:r>
              <a:rPr lang="vi-VN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RƯỜNG: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cs typeface="Arial" panose="020B0604020202020204" pitchFamily="34" charset="0"/>
              </a:rPr>
              <a:t>Dọn dẹp cẩn thận</a:t>
            </a:r>
            <a:r>
              <a:rPr lang="en-US" altLang="en-US">
                <a:cs typeface="Arial" panose="020B0604020202020204" pitchFamily="34" charset="0"/>
              </a:rPr>
              <a:t>,</a:t>
            </a:r>
            <a:r>
              <a:rPr lang="vi-VN" altLang="en-US">
                <a:cs typeface="Arial" panose="020B0604020202020204" pitchFamily="34" charset="0"/>
              </a:rPr>
              <a:t> ngăn nắp dụng cụ sau khi thực hành.</a:t>
            </a:r>
          </a:p>
        </p:txBody>
      </p:sp>
    </p:spTree>
    <p:extLst>
      <p:ext uri="{BB962C8B-B14F-4D97-AF65-F5344CB8AC3E}">
        <p14:creationId xmlns:p14="http://schemas.microsoft.com/office/powerpoint/2010/main" val="31990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433</Words>
  <Application>Microsoft Office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.VnTifani HeavyH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</cp:revision>
  <dcterms:created xsi:type="dcterms:W3CDTF">2021-11-27T10:47:41Z</dcterms:created>
  <dcterms:modified xsi:type="dcterms:W3CDTF">2021-11-27T11:01:14Z</dcterms:modified>
</cp:coreProperties>
</file>